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6911975" cy="3887788"/>
  <p:notesSz cx="6858000" cy="9144000"/>
  <p:defaultTextStyle>
    <a:defPPr>
      <a:defRPr lang="ru-RU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5" userDrawn="1">
          <p15:clr>
            <a:srgbClr val="A4A3A4"/>
          </p15:clr>
        </p15:guide>
        <p15:guide id="2" pos="21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FCB"/>
    <a:srgbClr val="153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1" autoAdjust="0"/>
    <p:restoredTop sz="94660"/>
  </p:normalViewPr>
  <p:slideViewPr>
    <p:cSldViewPr snapToGrid="0" showGuides="1">
      <p:cViewPr varScale="1">
        <p:scale>
          <a:sx n="201" d="100"/>
          <a:sy n="201" d="100"/>
        </p:scale>
        <p:origin x="414" y="150"/>
      </p:cViewPr>
      <p:guideLst>
        <p:guide orient="horz" pos="1225"/>
        <p:guide pos="21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997" y="636266"/>
            <a:ext cx="5183981" cy="1353526"/>
          </a:xfrm>
        </p:spPr>
        <p:txBody>
          <a:bodyPr anchor="b"/>
          <a:lstStyle>
            <a:lvl1pPr algn="ctr">
              <a:defRPr sz="34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97" y="2041989"/>
            <a:ext cx="5183981" cy="938649"/>
          </a:xfrm>
        </p:spPr>
        <p:txBody>
          <a:bodyPr/>
          <a:lstStyle>
            <a:lvl1pPr marL="0" indent="0" algn="ctr">
              <a:buNone/>
              <a:defRPr sz="1361"/>
            </a:lvl1pPr>
            <a:lvl2pPr marL="259187" indent="0" algn="ctr">
              <a:buNone/>
              <a:defRPr sz="1134"/>
            </a:lvl2pPr>
            <a:lvl3pPr marL="518373" indent="0" algn="ctr">
              <a:buNone/>
              <a:defRPr sz="1020"/>
            </a:lvl3pPr>
            <a:lvl4pPr marL="777560" indent="0" algn="ctr">
              <a:buNone/>
              <a:defRPr sz="907"/>
            </a:lvl4pPr>
            <a:lvl5pPr marL="1036747" indent="0" algn="ctr">
              <a:buNone/>
              <a:defRPr sz="907"/>
            </a:lvl5pPr>
            <a:lvl6pPr marL="1295933" indent="0" algn="ctr">
              <a:buNone/>
              <a:defRPr sz="907"/>
            </a:lvl6pPr>
            <a:lvl7pPr marL="1555120" indent="0" algn="ctr">
              <a:buNone/>
              <a:defRPr sz="907"/>
            </a:lvl7pPr>
            <a:lvl8pPr marL="1814307" indent="0" algn="ctr">
              <a:buNone/>
              <a:defRPr sz="907"/>
            </a:lvl8pPr>
            <a:lvl9pPr marL="2073493" indent="0" algn="ctr">
              <a:buNone/>
              <a:defRPr sz="90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6382" y="206989"/>
            <a:ext cx="1490395" cy="32947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198" y="206989"/>
            <a:ext cx="4384784" cy="32947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5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99" y="969247"/>
            <a:ext cx="5961578" cy="1617212"/>
          </a:xfrm>
        </p:spPr>
        <p:txBody>
          <a:bodyPr anchor="b"/>
          <a:lstStyle>
            <a:lvl1pPr>
              <a:defRPr sz="34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599" y="2601759"/>
            <a:ext cx="5961578" cy="850453"/>
          </a:xfrm>
        </p:spPr>
        <p:txBody>
          <a:bodyPr/>
          <a:lstStyle>
            <a:lvl1pPr marL="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1pPr>
            <a:lvl2pPr marL="259187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18373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3pPr>
            <a:lvl4pPr marL="777560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4pPr>
            <a:lvl5pPr marL="103674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5pPr>
            <a:lvl6pPr marL="1295933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6pPr>
            <a:lvl7pPr marL="1555120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7pPr>
            <a:lvl8pPr marL="181430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8pPr>
            <a:lvl9pPr marL="2073493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198" y="1034943"/>
            <a:ext cx="2937589" cy="24667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9188" y="1034943"/>
            <a:ext cx="2937589" cy="24667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7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06989"/>
            <a:ext cx="5961578" cy="7514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099" y="953048"/>
            <a:ext cx="2924089" cy="467074"/>
          </a:xfrm>
        </p:spPr>
        <p:txBody>
          <a:bodyPr anchor="b"/>
          <a:lstStyle>
            <a:lvl1pPr marL="0" indent="0">
              <a:buNone/>
              <a:defRPr sz="1361" b="1"/>
            </a:lvl1pPr>
            <a:lvl2pPr marL="259187" indent="0">
              <a:buNone/>
              <a:defRPr sz="1134" b="1"/>
            </a:lvl2pPr>
            <a:lvl3pPr marL="518373" indent="0">
              <a:buNone/>
              <a:defRPr sz="1020" b="1"/>
            </a:lvl3pPr>
            <a:lvl4pPr marL="777560" indent="0">
              <a:buNone/>
              <a:defRPr sz="907" b="1"/>
            </a:lvl4pPr>
            <a:lvl5pPr marL="1036747" indent="0">
              <a:buNone/>
              <a:defRPr sz="907" b="1"/>
            </a:lvl5pPr>
            <a:lvl6pPr marL="1295933" indent="0">
              <a:buNone/>
              <a:defRPr sz="907" b="1"/>
            </a:lvl6pPr>
            <a:lvl7pPr marL="1555120" indent="0">
              <a:buNone/>
              <a:defRPr sz="907" b="1"/>
            </a:lvl7pPr>
            <a:lvl8pPr marL="1814307" indent="0">
              <a:buNone/>
              <a:defRPr sz="907" b="1"/>
            </a:lvl8pPr>
            <a:lvl9pPr marL="2073493" indent="0">
              <a:buNone/>
              <a:defRPr sz="9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9" y="1420123"/>
            <a:ext cx="2924089" cy="20887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9187" y="953048"/>
            <a:ext cx="2938490" cy="467074"/>
          </a:xfrm>
        </p:spPr>
        <p:txBody>
          <a:bodyPr anchor="b"/>
          <a:lstStyle>
            <a:lvl1pPr marL="0" indent="0">
              <a:buNone/>
              <a:defRPr sz="1361" b="1"/>
            </a:lvl1pPr>
            <a:lvl2pPr marL="259187" indent="0">
              <a:buNone/>
              <a:defRPr sz="1134" b="1"/>
            </a:lvl2pPr>
            <a:lvl3pPr marL="518373" indent="0">
              <a:buNone/>
              <a:defRPr sz="1020" b="1"/>
            </a:lvl3pPr>
            <a:lvl4pPr marL="777560" indent="0">
              <a:buNone/>
              <a:defRPr sz="907" b="1"/>
            </a:lvl4pPr>
            <a:lvl5pPr marL="1036747" indent="0">
              <a:buNone/>
              <a:defRPr sz="907" b="1"/>
            </a:lvl5pPr>
            <a:lvl6pPr marL="1295933" indent="0">
              <a:buNone/>
              <a:defRPr sz="907" b="1"/>
            </a:lvl6pPr>
            <a:lvl7pPr marL="1555120" indent="0">
              <a:buNone/>
              <a:defRPr sz="907" b="1"/>
            </a:lvl7pPr>
            <a:lvl8pPr marL="1814307" indent="0">
              <a:buNone/>
              <a:defRPr sz="907" b="1"/>
            </a:lvl8pPr>
            <a:lvl9pPr marL="2073493" indent="0">
              <a:buNone/>
              <a:defRPr sz="90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9187" y="1420123"/>
            <a:ext cx="2938490" cy="20887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2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3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6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59186"/>
            <a:ext cx="2229292" cy="907151"/>
          </a:xfrm>
        </p:spPr>
        <p:txBody>
          <a:bodyPr anchor="b"/>
          <a:lstStyle>
            <a:lvl1pPr>
              <a:defRPr sz="18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490" y="559770"/>
            <a:ext cx="3499187" cy="2762849"/>
          </a:xfrm>
        </p:spPr>
        <p:txBody>
          <a:bodyPr/>
          <a:lstStyle>
            <a:lvl1pPr>
              <a:defRPr sz="1814"/>
            </a:lvl1pPr>
            <a:lvl2pPr>
              <a:defRPr sz="1587"/>
            </a:lvl2pPr>
            <a:lvl3pPr>
              <a:defRPr sz="1361"/>
            </a:lvl3pPr>
            <a:lvl4pPr>
              <a:defRPr sz="1134"/>
            </a:lvl4pPr>
            <a:lvl5pPr>
              <a:defRPr sz="1134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9" y="1166337"/>
            <a:ext cx="2229292" cy="2160782"/>
          </a:xfrm>
        </p:spPr>
        <p:txBody>
          <a:bodyPr/>
          <a:lstStyle>
            <a:lvl1pPr marL="0" indent="0">
              <a:buNone/>
              <a:defRPr sz="907"/>
            </a:lvl1pPr>
            <a:lvl2pPr marL="259187" indent="0">
              <a:buNone/>
              <a:defRPr sz="794"/>
            </a:lvl2pPr>
            <a:lvl3pPr marL="518373" indent="0">
              <a:buNone/>
              <a:defRPr sz="680"/>
            </a:lvl3pPr>
            <a:lvl4pPr marL="777560" indent="0">
              <a:buNone/>
              <a:defRPr sz="567"/>
            </a:lvl4pPr>
            <a:lvl5pPr marL="1036747" indent="0">
              <a:buNone/>
              <a:defRPr sz="567"/>
            </a:lvl5pPr>
            <a:lvl6pPr marL="1295933" indent="0">
              <a:buNone/>
              <a:defRPr sz="567"/>
            </a:lvl6pPr>
            <a:lvl7pPr marL="1555120" indent="0">
              <a:buNone/>
              <a:defRPr sz="567"/>
            </a:lvl7pPr>
            <a:lvl8pPr marL="1814307" indent="0">
              <a:buNone/>
              <a:defRPr sz="567"/>
            </a:lvl8pPr>
            <a:lvl9pPr marL="2073493" indent="0">
              <a:buNone/>
              <a:defRPr sz="5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0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59186"/>
            <a:ext cx="2229292" cy="907151"/>
          </a:xfrm>
        </p:spPr>
        <p:txBody>
          <a:bodyPr anchor="b"/>
          <a:lstStyle>
            <a:lvl1pPr>
              <a:defRPr sz="18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38490" y="559770"/>
            <a:ext cx="3499187" cy="2762849"/>
          </a:xfrm>
        </p:spPr>
        <p:txBody>
          <a:bodyPr anchor="t"/>
          <a:lstStyle>
            <a:lvl1pPr marL="0" indent="0">
              <a:buNone/>
              <a:defRPr sz="1814"/>
            </a:lvl1pPr>
            <a:lvl2pPr marL="259187" indent="0">
              <a:buNone/>
              <a:defRPr sz="1587"/>
            </a:lvl2pPr>
            <a:lvl3pPr marL="518373" indent="0">
              <a:buNone/>
              <a:defRPr sz="1361"/>
            </a:lvl3pPr>
            <a:lvl4pPr marL="777560" indent="0">
              <a:buNone/>
              <a:defRPr sz="1134"/>
            </a:lvl4pPr>
            <a:lvl5pPr marL="1036747" indent="0">
              <a:buNone/>
              <a:defRPr sz="1134"/>
            </a:lvl5pPr>
            <a:lvl6pPr marL="1295933" indent="0">
              <a:buNone/>
              <a:defRPr sz="1134"/>
            </a:lvl6pPr>
            <a:lvl7pPr marL="1555120" indent="0">
              <a:buNone/>
              <a:defRPr sz="1134"/>
            </a:lvl7pPr>
            <a:lvl8pPr marL="1814307" indent="0">
              <a:buNone/>
              <a:defRPr sz="1134"/>
            </a:lvl8pPr>
            <a:lvl9pPr marL="2073493" indent="0">
              <a:buNone/>
              <a:defRPr sz="113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9" y="1166337"/>
            <a:ext cx="2229292" cy="2160782"/>
          </a:xfrm>
        </p:spPr>
        <p:txBody>
          <a:bodyPr/>
          <a:lstStyle>
            <a:lvl1pPr marL="0" indent="0">
              <a:buNone/>
              <a:defRPr sz="907"/>
            </a:lvl1pPr>
            <a:lvl2pPr marL="259187" indent="0">
              <a:buNone/>
              <a:defRPr sz="794"/>
            </a:lvl2pPr>
            <a:lvl3pPr marL="518373" indent="0">
              <a:buNone/>
              <a:defRPr sz="680"/>
            </a:lvl3pPr>
            <a:lvl4pPr marL="777560" indent="0">
              <a:buNone/>
              <a:defRPr sz="567"/>
            </a:lvl4pPr>
            <a:lvl5pPr marL="1036747" indent="0">
              <a:buNone/>
              <a:defRPr sz="567"/>
            </a:lvl5pPr>
            <a:lvl6pPr marL="1295933" indent="0">
              <a:buNone/>
              <a:defRPr sz="567"/>
            </a:lvl6pPr>
            <a:lvl7pPr marL="1555120" indent="0">
              <a:buNone/>
              <a:defRPr sz="567"/>
            </a:lvl7pPr>
            <a:lvl8pPr marL="1814307" indent="0">
              <a:buNone/>
              <a:defRPr sz="567"/>
            </a:lvl8pPr>
            <a:lvl9pPr marL="2073493" indent="0">
              <a:buNone/>
              <a:defRPr sz="5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1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199" y="1034943"/>
            <a:ext cx="5961578" cy="2466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FBA0-A227-427E-8A2E-F856795336A5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1583" y="3603404"/>
            <a:ext cx="1555194" cy="206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7101-2DD9-40A9-ABA7-53F0A4DD7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9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8373" rtl="0" eaLnBrk="1" latinLnBrk="0" hangingPunct="1">
        <a:lnSpc>
          <a:spcPct val="90000"/>
        </a:lnSpc>
        <a:spcBef>
          <a:spcPct val="0"/>
        </a:spcBef>
        <a:buNone/>
        <a:defRPr sz="24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593" indent="-129593" algn="l" defTabSz="51837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38878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4796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907153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5pPr>
      <a:lvl6pPr marL="142552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6pPr>
      <a:lvl7pPr marL="1684713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7pPr>
      <a:lvl8pPr marL="194390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8pPr>
      <a:lvl9pPr marL="220308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1pPr>
      <a:lvl2pPr marL="25918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2pPr>
      <a:lvl3pPr marL="51837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3pPr>
      <a:lvl4pPr marL="77756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4pPr>
      <a:lvl5pPr marL="103674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5pPr>
      <a:lvl6pPr marL="129593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6pPr>
      <a:lvl7pPr marL="155512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7pPr>
      <a:lvl8pPr marL="181430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8pPr>
      <a:lvl9pPr marL="207349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6" y="-15962"/>
            <a:ext cx="6918751" cy="3903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09" y="278098"/>
            <a:ext cx="2045656" cy="478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808" y="369823"/>
            <a:ext cx="900534" cy="3335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173" y="2114730"/>
            <a:ext cx="3768750" cy="2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7230" y="1255649"/>
            <a:ext cx="527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53275"/>
                </a:solidFill>
                <a:latin typeface="Museo Sans Cyrl 500" panose="02000000000000000000" pitchFamily="50" charset="-52"/>
              </a:rPr>
              <a:t>ОБ ОРГАНИЗАЦИИ ПАССАЖИРСКИХ ПЕРЕВОЗОК АВТОМОБИЛЬНЫМ ТРАНСПОРТОМ</a:t>
            </a:r>
            <a:endParaRPr lang="ru-RU" sz="1400" dirty="0">
              <a:solidFill>
                <a:srgbClr val="153275"/>
              </a:solidFill>
              <a:latin typeface="Museo Sans Cyrl 500" panose="02000000000000000000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6770" y="2207763"/>
            <a:ext cx="3913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Юрий Геннадьевич Иванов</a:t>
            </a:r>
          </a:p>
          <a:p>
            <a:pPr algn="ctr"/>
            <a:r>
              <a:rPr lang="ru-RU" sz="1000" dirty="0" smtClean="0">
                <a:solidFill>
                  <a:srgbClr val="153275"/>
                </a:solidFill>
                <a:latin typeface="Museo Sans Cyrl 500" panose="02000000000000000000" pitchFamily="50" charset="-52"/>
              </a:rPr>
              <a:t>исполнительный директор НП «Татарский автотранспортный союз»,</a:t>
            </a:r>
            <a:r>
              <a:rPr lang="ru-RU" sz="1000" dirty="0">
                <a:solidFill>
                  <a:srgbClr val="153275"/>
                </a:solidFill>
                <a:latin typeface="Museo Sans Cyrl 500" panose="02000000000000000000" pitchFamily="50" charset="-52"/>
              </a:rPr>
              <a:t> </a:t>
            </a:r>
            <a:endParaRPr lang="ru-RU" sz="1000" dirty="0" smtClean="0">
              <a:solidFill>
                <a:srgbClr val="153275"/>
              </a:solidFill>
              <a:latin typeface="Museo Sans Cyrl 500" panose="02000000000000000000" pitchFamily="50" charset="-52"/>
            </a:endParaRPr>
          </a:p>
          <a:p>
            <a:pPr algn="ctr"/>
            <a:r>
              <a:rPr lang="ru-RU" sz="1000" dirty="0" smtClean="0">
                <a:solidFill>
                  <a:srgbClr val="153275"/>
                </a:solidFill>
                <a:latin typeface="Museo Sans Cyrl 500" panose="02000000000000000000" pitchFamily="50" charset="-52"/>
              </a:rPr>
              <a:t>генеральный </a:t>
            </a:r>
            <a:r>
              <a:rPr lang="ru-RU" sz="1000" dirty="0">
                <a:solidFill>
                  <a:srgbClr val="153275"/>
                </a:solidFill>
                <a:latin typeface="Museo Sans Cyrl 500" panose="02000000000000000000" pitchFamily="50" charset="-52"/>
              </a:rPr>
              <a:t>директор ООО «Нижнекамское ПАТП</a:t>
            </a:r>
            <a:r>
              <a:rPr lang="ru-RU" sz="1000" dirty="0" smtClean="0">
                <a:solidFill>
                  <a:srgbClr val="153275"/>
                </a:solidFill>
                <a:latin typeface="Museo Sans Cyrl 500" panose="02000000000000000000" pitchFamily="50" charset="-52"/>
              </a:rPr>
              <a:t>»</a:t>
            </a:r>
            <a:endParaRPr lang="ru-RU" sz="1000" dirty="0">
              <a:solidFill>
                <a:srgbClr val="153275"/>
              </a:solidFill>
              <a:latin typeface="Museo Sans Cyrl 500" panose="02000000000000000000" pitchFamily="50" charset="-52"/>
            </a:endParaRPr>
          </a:p>
          <a:p>
            <a:pPr algn="ctr"/>
            <a:endParaRPr lang="ru-RU" sz="1000" dirty="0">
              <a:solidFill>
                <a:srgbClr val="153275"/>
              </a:solidFill>
              <a:latin typeface="Museo Sans Cyrl 500" panose="02000000000000000000" pitchFamily="50" charset="-52"/>
            </a:endParaRPr>
          </a:p>
        </p:txBody>
      </p:sp>
      <p:pic>
        <p:nvPicPr>
          <p:cNvPr id="9" name="Picture 3" descr="C:\Users\Айдар\Documents\логотип ТАТ союз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65" y="307162"/>
            <a:ext cx="407681" cy="3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4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62"/>
            <a:ext cx="6918751" cy="3903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371" y="310312"/>
            <a:ext cx="2070000" cy="483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070" y="403757"/>
            <a:ext cx="911250" cy="337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173" y="2114730"/>
            <a:ext cx="3768750" cy="2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7230" y="1255649"/>
            <a:ext cx="527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53275"/>
                </a:solidFill>
                <a:latin typeface="Museo Sans Cyrl 500" panose="02000000000000000000" pitchFamily="50" charset="-52"/>
              </a:rPr>
              <a:t>ОБ ОРГАНИЗАЦИИ ПАССАЖИРСКИХ ПЕРЕВОЗОК АВТОМОБИЛЬНЫМ ТРАНСПОРТОМ</a:t>
            </a:r>
            <a:endParaRPr lang="ru-RU" sz="1400" dirty="0">
              <a:solidFill>
                <a:srgbClr val="153275"/>
              </a:solidFill>
              <a:latin typeface="Museo Sans Cyrl 500" panose="02000000000000000000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28788" y="2179150"/>
            <a:ext cx="3454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Юрий Геннадьевич Иванов</a:t>
            </a:r>
          </a:p>
          <a:p>
            <a:pPr algn="ctr"/>
            <a:r>
              <a:rPr lang="ru-RU" sz="1000" dirty="0" smtClean="0">
                <a:solidFill>
                  <a:srgbClr val="153275"/>
                </a:solidFill>
                <a:latin typeface="Museo Sans Cyrl 500" panose="02000000000000000000" pitchFamily="50" charset="-52"/>
              </a:rPr>
              <a:t>генеральный директор ООО «Нижнекамское ПАТП»</a:t>
            </a:r>
            <a:endParaRPr lang="ru-RU" sz="1000" dirty="0">
              <a:solidFill>
                <a:srgbClr val="153275"/>
              </a:solidFill>
              <a:latin typeface="Museo Sans Cyrl 500" panose="02000000000000000000" pitchFamily="50" charset="-52"/>
            </a:endParaRPr>
          </a:p>
        </p:txBody>
      </p:sp>
      <p:pic>
        <p:nvPicPr>
          <p:cNvPr id="9" name="Picture 3" descr="C:\Users\Айдар\Documents\логотип ТАТ союз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16" y="345065"/>
            <a:ext cx="407681" cy="3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6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" y="1395"/>
            <a:ext cx="6918751" cy="3903750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12553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88963" y="998535"/>
            <a:ext cx="2314736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700" b="1" i="0" u="none" strike="noStrike" cap="none" normalizeH="0" baseline="0" dirty="0" smtClean="0">
                <a:ln>
                  <a:noFill/>
                </a:ln>
                <a:solidFill>
                  <a:srgbClr val="173175"/>
                </a:solidFill>
                <a:effectLst/>
                <a:latin typeface="Museo Sans Cyrl 900" panose="02000000000000000000" pitchFamily="50" charset="-52"/>
              </a:rPr>
              <a:t>20 районов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88963" y="1809282"/>
            <a:ext cx="35809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126 муниципальных маршрутов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1255713" y="179546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Line 55"/>
          <p:cNvSpPr>
            <a:spLocks noChangeShapeType="1"/>
          </p:cNvSpPr>
          <p:nvPr/>
        </p:nvSpPr>
        <p:spPr bwMode="auto">
          <a:xfrm>
            <a:off x="460375" y="1319211"/>
            <a:ext cx="0" cy="1520825"/>
          </a:xfrm>
          <a:prstGeom prst="line">
            <a:avLst/>
          </a:prstGeom>
          <a:noFill/>
          <a:ln w="7938" cap="flat">
            <a:solidFill>
              <a:srgbClr val="529FC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Rectangle 57"/>
          <p:cNvSpPr>
            <a:spLocks noChangeArrowheads="1"/>
          </p:cNvSpPr>
          <p:nvPr/>
        </p:nvSpPr>
        <p:spPr bwMode="auto">
          <a:xfrm>
            <a:off x="425450" y="1247773"/>
            <a:ext cx="71438" cy="71438"/>
          </a:xfrm>
          <a:prstGeom prst="rect">
            <a:avLst/>
          </a:prstGeom>
          <a:solidFill>
            <a:srgbClr val="529F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4926330" y="194310"/>
            <a:ext cx="176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РАСШИРЕННОЕ ЗАСЕДАНИЕ КОЛЛЕГИИ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МИНИСТЕРСТВА ТРАНСПОРТА И ДОРОЖНОГО ХОЗЯЙСТВА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РЕСПУБЛИКИ ТАТАРСТАН</a:t>
            </a:r>
            <a:endParaRPr lang="ru-RU" sz="400">
              <a:solidFill>
                <a:srgbClr val="153275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994" y="194310"/>
            <a:ext cx="911250" cy="337500"/>
          </a:xfrm>
          <a:prstGeom prst="rect">
            <a:avLst/>
          </a:prstGeom>
        </p:spPr>
      </p:pic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451414" y="733004"/>
            <a:ext cx="57945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solidFill>
                  <a:srgbClr val="153275"/>
                </a:solidFill>
                <a:latin typeface="Museo Sans Cyrl 900" panose="02000000000000000000" pitchFamily="50" charset="-52"/>
              </a:rPr>
              <a:t>РАЗВИТИЕ МУНИЦИПАЛЬНЫХ МАРШРУТОВ ОБЩЕСТВЕННОГО ТРАНСПОРТА </a:t>
            </a:r>
            <a:endParaRPr lang="ru-RU" altLang="ru-RU" sz="1400" dirty="0">
              <a:solidFill>
                <a:srgbClr val="153275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562769" y="2417504"/>
            <a:ext cx="19711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122,4 млн. рублей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3" descr="C:\Users\Айдар\Documents\логотип ТАТ сою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22" y="150102"/>
            <a:ext cx="407681" cy="3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8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977"/>
            <a:ext cx="6918751" cy="3903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7" y="656808"/>
            <a:ext cx="90000" cy="254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" y="525780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53275"/>
                </a:solidFill>
                <a:latin typeface="Museo Sans Cyrl 900" panose="02000000000000000000" pitchFamily="50" charset="-52"/>
              </a:rPr>
              <a:t>УВЕЛИЧЕНИЕ КОМПЕНСАЦИИ ЗА ПЕРЕВОЗКУ ЛЬГОТНЫХ КАТЕГОРИЙ ГРАЖДАН</a:t>
            </a:r>
            <a:endParaRPr lang="ru-RU" sz="1400" dirty="0">
              <a:solidFill>
                <a:srgbClr val="153275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6330" y="194310"/>
            <a:ext cx="176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РАСШИРЕННОЕ ЗАСЕДАНИЕ КОЛЛЕГИИ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МИНИСТЕРСТВА ТРАНСПОРТА И ДОРОЖНОГО ХОЗЯЙСТВА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РЕСПУБЛИКИ ТАТАРСТАН</a:t>
            </a:r>
            <a:endParaRPr lang="ru-RU" sz="400">
              <a:solidFill>
                <a:srgbClr val="153275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517" y="188280"/>
            <a:ext cx="911250" cy="337500"/>
          </a:xfrm>
          <a:prstGeom prst="rect">
            <a:avLst/>
          </a:prstGeom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63879" y="2277201"/>
            <a:ext cx="23438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15 рублей – 2018 ГОД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63879" y="1262527"/>
            <a:ext cx="430201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700" b="1" dirty="0">
                <a:solidFill>
                  <a:srgbClr val="173175"/>
                </a:solidFill>
                <a:latin typeface="Museo Sans Cyrl 900" panose="02000000000000000000" pitchFamily="50" charset="-52"/>
              </a:rPr>
              <a:t>18 рублей – 2019 ГОД</a:t>
            </a:r>
          </a:p>
        </p:txBody>
      </p:sp>
      <p:pic>
        <p:nvPicPr>
          <p:cNvPr id="10" name="Picture 3" descr="C:\Users\Айдар\Documents\логотип ТАТ сою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70" y="150102"/>
            <a:ext cx="407681" cy="3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5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977"/>
            <a:ext cx="6918751" cy="3903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7" y="656808"/>
            <a:ext cx="90000" cy="254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" y="525780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53275"/>
                </a:solidFill>
                <a:latin typeface="Museo Sans Cyrl 900" panose="02000000000000000000" pitchFamily="50" charset="-52"/>
              </a:rPr>
              <a:t>ПЕРЕВОЗКИ ПО РЕГУЛИРУЕМЫМ ТАРИФАМ </a:t>
            </a:r>
            <a:endParaRPr lang="ru-RU" sz="1400" dirty="0">
              <a:solidFill>
                <a:srgbClr val="153275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6330" y="194310"/>
            <a:ext cx="176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РАСШИРЕННОЕ ЗАСЕДАНИЕ КОЛЛЕГИИ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МИНИСТЕРСТВА ТРАНСПОРТА И ДОРОЖНОГО ХОЗЯЙСТВА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РЕСПУБЛИКИ ТАТАРСТАН</a:t>
            </a:r>
            <a:endParaRPr lang="ru-RU" sz="400">
              <a:solidFill>
                <a:srgbClr val="153275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517" y="188280"/>
            <a:ext cx="911250" cy="337500"/>
          </a:xfrm>
          <a:prstGeom prst="rect">
            <a:avLst/>
          </a:prstGeom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63879" y="2586509"/>
            <a:ext cx="59506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i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Утвержден Приказом Минтранса России от 8.12.2017 №513  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63879" y="1262527"/>
            <a:ext cx="603953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Порядок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определения начальной (максимальной) цены контракта, </a:t>
            </a:r>
            <a:endParaRPr lang="ru-RU" sz="1600" b="1" dirty="0" smtClean="0">
              <a:solidFill>
                <a:srgbClr val="529FCB"/>
              </a:solidFill>
              <a:latin typeface="Museo Sans Cyrl 700" panose="02000000000000000000" pitchFamily="50" charset="-52"/>
            </a:endParaRPr>
          </a:p>
          <a:p>
            <a:pPr defTabSz="914400"/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при осуществлении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закупок в сфере регулярных перевозок </a:t>
            </a:r>
            <a:endParaRPr lang="ru-RU" sz="1600" b="1" dirty="0" smtClean="0">
              <a:solidFill>
                <a:srgbClr val="529FCB"/>
              </a:solidFill>
              <a:latin typeface="Museo Sans Cyrl 700" panose="02000000000000000000" pitchFamily="50" charset="-52"/>
            </a:endParaRPr>
          </a:p>
          <a:p>
            <a:pPr defTabSz="914400"/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пассажиров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и багажа </a:t>
            </a:r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автомобильным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транспортом и городским </a:t>
            </a:r>
            <a:endParaRPr lang="ru-RU" sz="1600" b="1" dirty="0" smtClean="0">
              <a:solidFill>
                <a:srgbClr val="529FCB"/>
              </a:solidFill>
              <a:latin typeface="Museo Sans Cyrl 700" panose="02000000000000000000" pitchFamily="50" charset="-52"/>
            </a:endParaRPr>
          </a:p>
          <a:p>
            <a:pPr defTabSz="914400"/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наземным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электрическим </a:t>
            </a:r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транспортом</a:t>
            </a:r>
            <a:endParaRPr lang="ru-RU" sz="1600" b="1" dirty="0">
              <a:solidFill>
                <a:srgbClr val="529FCB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10" name="Picture 3" descr="C:\Users\Айдар\Documents\логотип ТАТ сою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23" y="129588"/>
            <a:ext cx="407681" cy="3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9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977"/>
            <a:ext cx="6918751" cy="3903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7" y="656808"/>
            <a:ext cx="90000" cy="254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" y="525780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53275"/>
                </a:solidFill>
                <a:latin typeface="Museo Sans Cyrl 900" panose="02000000000000000000" pitchFamily="50" charset="-52"/>
              </a:rPr>
              <a:t>ПЕРЕВОЗКИ ПО РЕГУЛИРУЕМЫМ ТАРИФАМ </a:t>
            </a:r>
            <a:endParaRPr lang="ru-RU" sz="1400" dirty="0">
              <a:solidFill>
                <a:srgbClr val="153275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6330" y="194310"/>
            <a:ext cx="176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РАСШИРЕННОЕ ЗАСЕДАНИЕ КОЛЛЕГИИ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МИНИСТЕРСТВА ТРАНСПОРТА И ДОРОЖНОГО ХОЗЯЙСТВА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РЕСПУБЛИКИ ТАТАРСТАН</a:t>
            </a:r>
            <a:endParaRPr lang="ru-RU" sz="400">
              <a:solidFill>
                <a:srgbClr val="153275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517" y="188280"/>
            <a:ext cx="911250" cy="337500"/>
          </a:xfrm>
          <a:prstGeom prst="rect">
            <a:avLst/>
          </a:prstGeom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63879" y="2586509"/>
            <a:ext cx="59506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i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у</a:t>
            </a:r>
            <a:r>
              <a:rPr lang="ru-RU" altLang="ru-RU" sz="1400" b="1" i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твержден Приказом Госкомитета РТ по тарифам от 11.06.2013 №159  </a:t>
            </a:r>
            <a:endParaRPr kumimoji="0" lang="ru-RU" alt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63879" y="1262527"/>
            <a:ext cx="62491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Порядок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рассмотрения дел об установлении тарифов на перевозки </a:t>
            </a:r>
            <a:endParaRPr lang="ru-RU" sz="1600" b="1" dirty="0" smtClean="0">
              <a:solidFill>
                <a:srgbClr val="529FCB"/>
              </a:solidFill>
              <a:latin typeface="Museo Sans Cyrl 700" panose="02000000000000000000" pitchFamily="50" charset="-52"/>
            </a:endParaRPr>
          </a:p>
          <a:p>
            <a:pPr defTabSz="914400"/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пассажиров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и багажа всеми видами общественного транспорта </a:t>
            </a:r>
            <a:endParaRPr lang="ru-RU" sz="1600" b="1" dirty="0" smtClean="0">
              <a:solidFill>
                <a:srgbClr val="529FCB"/>
              </a:solidFill>
              <a:latin typeface="Museo Sans Cyrl 700" panose="02000000000000000000" pitchFamily="50" charset="-52"/>
            </a:endParaRPr>
          </a:p>
          <a:p>
            <a:pPr defTabSz="914400"/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в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городском, включая метрополитен, пригородном и междугородном </a:t>
            </a:r>
            <a:endParaRPr lang="ru-RU" sz="1600" b="1" dirty="0" smtClean="0">
              <a:solidFill>
                <a:srgbClr val="529FCB"/>
              </a:solidFill>
              <a:latin typeface="Museo Sans Cyrl 700" panose="02000000000000000000" pitchFamily="50" charset="-52"/>
            </a:endParaRPr>
          </a:p>
          <a:p>
            <a:pPr defTabSz="914400"/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сообщении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(кроме железнодорожного транспорта) на территории </a:t>
            </a:r>
            <a:endParaRPr lang="ru-RU" sz="1600" b="1" dirty="0" smtClean="0">
              <a:solidFill>
                <a:srgbClr val="529FCB"/>
              </a:solidFill>
              <a:latin typeface="Museo Sans Cyrl 700" panose="02000000000000000000" pitchFamily="50" charset="-52"/>
            </a:endParaRPr>
          </a:p>
          <a:p>
            <a:pPr defTabSz="914400"/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Республики Татарстан</a:t>
            </a:r>
            <a:endParaRPr lang="ru-RU" sz="1600" b="1" dirty="0">
              <a:solidFill>
                <a:srgbClr val="529FCB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10" name="Picture 3" descr="C:\Users\Айдар\Documents\логотип ТАТ сою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70" y="105895"/>
            <a:ext cx="407681" cy="3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3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977"/>
            <a:ext cx="6918751" cy="3903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7" y="656808"/>
            <a:ext cx="90000" cy="254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" y="525780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53275"/>
                </a:solidFill>
                <a:latin typeface="Museo Sans Cyrl 900" panose="02000000000000000000" pitchFamily="50" charset="-52"/>
              </a:rPr>
              <a:t>ОБНОВЛЕНИЕ ПОДВИЖНОГО СОСТАВА</a:t>
            </a:r>
            <a:endParaRPr lang="ru-RU" sz="1400" dirty="0">
              <a:solidFill>
                <a:srgbClr val="153275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6330" y="194310"/>
            <a:ext cx="176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РАСШИРЕННОЕ ЗАСЕДАНИЕ КОЛЛЕГИИ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МИНИСТЕРСТВА ТРАНСПОРТА И ДОРОЖНОГО ХОЗЯЙСТВА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РЕСПУБЛИКИ ТАТАРСТАН</a:t>
            </a:r>
            <a:endParaRPr lang="ru-RU" sz="400">
              <a:solidFill>
                <a:srgbClr val="153275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517" y="188280"/>
            <a:ext cx="911250" cy="337500"/>
          </a:xfrm>
          <a:prstGeom prst="rect">
            <a:avLst/>
          </a:prstGeom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18557" y="1073889"/>
            <a:ext cx="62849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i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Проект Постановления КМ РТ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18557" y="1620791"/>
            <a:ext cx="62491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Об утверждении Порядка предоставления из бюджета Республики Татарстан в </a:t>
            </a:r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2019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году субсидий </a:t>
            </a:r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бюджетам муниципальных образований Республики Татарстан на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софинансирование расходных обязательств по организации транспортного обслуживания населения в части приобретения автобусов, работающих на компримированном природном </a:t>
            </a:r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газе</a:t>
            </a:r>
            <a:endParaRPr lang="ru-RU" sz="1600" b="1" dirty="0">
              <a:solidFill>
                <a:srgbClr val="529FCB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10" name="Picture 3" descr="C:\Users\Айдар\Documents\логотип ТАТ сою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51" y="141241"/>
            <a:ext cx="407681" cy="3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9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6" y="-23817"/>
            <a:ext cx="6918751" cy="3903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7" y="656808"/>
            <a:ext cx="90000" cy="254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" y="525780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53275"/>
                </a:solidFill>
                <a:latin typeface="Museo Sans Cyrl 900" panose="02000000000000000000" pitchFamily="50" charset="-52"/>
              </a:rPr>
              <a:t>ОРГАНИЗАЦИЯ ПЕРЕВОЗОК УЧАЩИХСЯ</a:t>
            </a:r>
            <a:endParaRPr lang="ru-RU" sz="1400" dirty="0">
              <a:solidFill>
                <a:srgbClr val="153275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6330" y="194310"/>
            <a:ext cx="176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РАСШИРЕННОЕ ЗАСЕДАНИЕ КОЛЛЕГИИ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МИНИСТЕРСТВА ТРАНСПОРТА И ДОРОЖНОГО ХОЗЯЙСТВА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РЕСПУБЛИКИ ТАТАРСТАН</a:t>
            </a:r>
            <a:endParaRPr lang="ru-RU" sz="400">
              <a:solidFill>
                <a:srgbClr val="153275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517" y="188280"/>
            <a:ext cx="911250" cy="337500"/>
          </a:xfrm>
          <a:prstGeom prst="rect">
            <a:avLst/>
          </a:prstGeom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63880" y="2375779"/>
            <a:ext cx="62849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i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Постановление КМ РТ от 06.12.2010 №1013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63880" y="1315154"/>
            <a:ext cx="62491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О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нормативах стоимости муниципальной услуги по организации школьных </a:t>
            </a:r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перевозок</a:t>
            </a:r>
            <a:endParaRPr lang="ru-RU" sz="1600" b="1" dirty="0">
              <a:solidFill>
                <a:srgbClr val="529FCB"/>
              </a:solidFill>
              <a:latin typeface="Museo Sans Cyrl 700" panose="02000000000000000000" pitchFamily="50" charset="-52"/>
            </a:endParaRPr>
          </a:p>
          <a:p>
            <a:pPr defTabSz="914400"/>
            <a:endParaRPr lang="ru-RU" sz="1600" b="1" dirty="0" smtClean="0">
              <a:solidFill>
                <a:srgbClr val="529FCB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10" name="Picture 3" descr="C:\Users\Айдар\Documents\логотип ТАТ сою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70" y="105715"/>
            <a:ext cx="407681" cy="3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6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6" y="-23817"/>
            <a:ext cx="6918751" cy="3903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7" y="656808"/>
            <a:ext cx="90000" cy="254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" y="525780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53275"/>
                </a:solidFill>
                <a:latin typeface="Museo Sans Cyrl 900" panose="02000000000000000000" pitchFamily="50" charset="-52"/>
              </a:rPr>
              <a:t>ОБЕСПЕЧЕНИЕ ТРАНСПОРТНОЙ БЕЗОПАСНОСТИ</a:t>
            </a:r>
            <a:endParaRPr lang="ru-RU" sz="1400" dirty="0">
              <a:solidFill>
                <a:srgbClr val="153275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6330" y="194310"/>
            <a:ext cx="176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РАСШИРЕННОЕ ЗАСЕДАНИЕ КОЛЛЕГИИ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МИНИСТЕРСТВА ТРАНСПОРТА И ДОРОЖНОГО ХОЗЯЙСТВА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РЕСПУБЛИКИ ТАТАРСТАН</a:t>
            </a:r>
            <a:endParaRPr lang="ru-RU" sz="400">
              <a:solidFill>
                <a:srgbClr val="153275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517" y="188280"/>
            <a:ext cx="911250" cy="337500"/>
          </a:xfrm>
          <a:prstGeom prst="rect">
            <a:avLst/>
          </a:prstGeom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63880" y="2375779"/>
            <a:ext cx="62849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sz="1600" b="1" i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Федеральный закон от 09.02.2007 </a:t>
            </a:r>
            <a:r>
              <a:rPr lang="ru-RU" sz="1600" b="1" i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№16-ФЗ «О транспортной безопасности»</a:t>
            </a:r>
            <a:endParaRPr lang="ru-RU" sz="1600" b="1" i="1" dirty="0">
              <a:solidFill>
                <a:srgbClr val="529FCB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63880" y="974031"/>
            <a:ext cx="624911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Объекты транспортной инфраструктуры и транспортные средства подлежат обязательному категорированию с учетом степени угрозы совершения акта незаконного вмешательства и его возможных </a:t>
            </a:r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последствий…</a:t>
            </a:r>
            <a:endParaRPr lang="ru-RU" sz="1600" b="1" dirty="0">
              <a:solidFill>
                <a:srgbClr val="529FCB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10" name="Picture 3" descr="C:\Users\Айдар\Documents\логотип ТАТ сою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70" y="134207"/>
            <a:ext cx="407681" cy="3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9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06" y="-23817"/>
            <a:ext cx="6918751" cy="3903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57" y="656808"/>
            <a:ext cx="90000" cy="2542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" y="525780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53275"/>
                </a:solidFill>
                <a:latin typeface="Museo Sans Cyrl 900" panose="02000000000000000000" pitchFamily="50" charset="-52"/>
              </a:rPr>
              <a:t>ОБЕСПЕЧЕНИЕ ТРАНСПОРТНОЙ БЕЗОПАСНОСТИ</a:t>
            </a:r>
            <a:endParaRPr lang="ru-RU" sz="1400" dirty="0">
              <a:solidFill>
                <a:srgbClr val="153275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6330" y="194310"/>
            <a:ext cx="1764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РАСШИРЕННОЕ ЗАСЕДАНИЕ КОЛЛЕГИИ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МИНИСТЕРСТВА ТРАНСПОРТА И ДОРОЖНОГО ХОЗЯЙСТВА</a:t>
            </a:r>
          </a:p>
          <a:p>
            <a:pPr algn="r"/>
            <a:r>
              <a:rPr lang="ru-RU" sz="400" smtClean="0">
                <a:solidFill>
                  <a:srgbClr val="153275"/>
                </a:solidFill>
                <a:latin typeface="Museo Sans Cyrl 700" panose="02000000000000000000" pitchFamily="50" charset="-52"/>
              </a:rPr>
              <a:t>РЕСПУБЛИКИ ТАТАРСТАН</a:t>
            </a:r>
            <a:endParaRPr lang="ru-RU" sz="400">
              <a:solidFill>
                <a:srgbClr val="153275"/>
              </a:solidFill>
              <a:latin typeface="Museo Sans Cyrl 7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517" y="188280"/>
            <a:ext cx="911250" cy="337500"/>
          </a:xfrm>
          <a:prstGeom prst="rect">
            <a:avLst/>
          </a:prstGeom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63880" y="1523628"/>
            <a:ext cx="62849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sz="1600" b="1" i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утвержден Приказом </a:t>
            </a:r>
            <a:r>
              <a:rPr lang="ru-RU" sz="1600" b="1" i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Минтранса России от 23.07.2014 </a:t>
            </a:r>
            <a:r>
              <a:rPr lang="ru-RU" sz="1600" b="1" i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№196</a:t>
            </a:r>
            <a:endParaRPr lang="ru-RU" sz="1600" b="1" i="1" dirty="0">
              <a:solidFill>
                <a:srgbClr val="529FCB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63880" y="974031"/>
            <a:ext cx="62491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Перечень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объектов транспортной инфраструктуры и транспортных средств, не подлежащих категорированию по видам </a:t>
            </a:r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транспорта</a:t>
            </a:r>
            <a:endParaRPr lang="ru-RU" sz="1600" b="1" dirty="0">
              <a:solidFill>
                <a:srgbClr val="529FCB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518556" y="2459808"/>
            <a:ext cx="62944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Транспортные средства автомобильного транспорта категории М2 </a:t>
            </a:r>
            <a:endParaRPr lang="ru-RU" sz="1600" b="1" dirty="0" smtClean="0">
              <a:solidFill>
                <a:srgbClr val="529FCB"/>
              </a:solidFill>
              <a:latin typeface="Museo Sans Cyrl 700" panose="02000000000000000000" pitchFamily="50" charset="-52"/>
            </a:endParaRPr>
          </a:p>
          <a:p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и </a:t>
            </a:r>
            <a:r>
              <a:rPr lang="ru-RU" sz="1600" b="1" dirty="0">
                <a:solidFill>
                  <a:srgbClr val="529FCB"/>
                </a:solidFill>
                <a:latin typeface="Museo Sans Cyrl 700" panose="02000000000000000000" pitchFamily="50" charset="-52"/>
              </a:rPr>
              <a:t>М3 осуществляющие перевозку пассажиров </a:t>
            </a:r>
            <a:r>
              <a:rPr lang="ru-RU" sz="1600" b="1" dirty="0" smtClean="0">
                <a:solidFill>
                  <a:srgbClr val="529FCB"/>
                </a:solidFill>
                <a:latin typeface="Museo Sans Cyrl 700" panose="02000000000000000000" pitchFamily="50" charset="-52"/>
              </a:rPr>
              <a:t>в городском и пригородном сообщении.</a:t>
            </a:r>
            <a:endParaRPr lang="ru-RU" sz="1600" b="1" dirty="0">
              <a:solidFill>
                <a:srgbClr val="529FCB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18557" y="1902485"/>
            <a:ext cx="20782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rgbClr val="173175"/>
                </a:solidFill>
                <a:latin typeface="Museo Sans Cyrl 900" panose="02000000000000000000" pitchFamily="50" charset="-52"/>
              </a:rPr>
              <a:t>ДОПОЛНИТЬ:</a:t>
            </a:r>
            <a:endParaRPr lang="ru-RU" altLang="ru-RU" sz="2800" b="1" dirty="0">
              <a:solidFill>
                <a:srgbClr val="173175"/>
              </a:solidFill>
              <a:latin typeface="Museo Sans Cyrl 900" panose="02000000000000000000" pitchFamily="50" charset="-52"/>
            </a:endParaRPr>
          </a:p>
        </p:txBody>
      </p:sp>
      <p:pic>
        <p:nvPicPr>
          <p:cNvPr id="12" name="Picture 3" descr="C:\Users\Айдар\Documents\логотип ТАТ сою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70" y="129462"/>
            <a:ext cx="407681" cy="3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386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379</Words>
  <Application>Microsoft Office PowerPoint</Application>
  <PresentationFormat>Произвольный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Museo Sans Cyrl 500</vt:lpstr>
      <vt:lpstr>Museo Sans Cyrl 700</vt:lpstr>
      <vt:lpstr>Museo Sans Cyrl 900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DG</dc:creator>
  <cp:lastModifiedBy>Нурмухаметов Ильнур Фагилевич</cp:lastModifiedBy>
  <cp:revision>20</cp:revision>
  <dcterms:created xsi:type="dcterms:W3CDTF">2019-02-05T09:53:48Z</dcterms:created>
  <dcterms:modified xsi:type="dcterms:W3CDTF">2019-02-09T07:37:21Z</dcterms:modified>
</cp:coreProperties>
</file>